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319" r:id="rId3"/>
    <p:sldId id="308" r:id="rId4"/>
    <p:sldId id="324" r:id="rId5"/>
    <p:sldId id="325" r:id="rId6"/>
    <p:sldId id="326" r:id="rId7"/>
    <p:sldId id="338" r:id="rId8"/>
    <p:sldId id="328" r:id="rId9"/>
    <p:sldId id="327" r:id="rId10"/>
    <p:sldId id="329" r:id="rId11"/>
    <p:sldId id="330" r:id="rId12"/>
    <p:sldId id="331" r:id="rId13"/>
    <p:sldId id="337" r:id="rId14"/>
    <p:sldId id="332" r:id="rId15"/>
    <p:sldId id="333" r:id="rId16"/>
    <p:sldId id="334" r:id="rId17"/>
    <p:sldId id="339" r:id="rId18"/>
    <p:sldId id="335" r:id="rId19"/>
    <p:sldId id="336" r:id="rId20"/>
    <p:sldId id="340" r:id="rId21"/>
    <p:sldId id="341" r:id="rId22"/>
    <p:sldId id="342" r:id="rId23"/>
    <p:sldId id="343" r:id="rId24"/>
    <p:sldId id="299" r:id="rId25"/>
    <p:sldId id="320" r:id="rId26"/>
    <p:sldId id="321" r:id="rId27"/>
    <p:sldId id="322" r:id="rId28"/>
    <p:sldId id="323" r:id="rId29"/>
    <p:sldId id="344" r:id="rId30"/>
    <p:sldId id="345" r:id="rId31"/>
    <p:sldId id="291" r:id="rId3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909C"/>
    <a:srgbClr val="009193"/>
    <a:srgbClr val="4E8F00"/>
    <a:srgbClr val="945200"/>
    <a:srgbClr val="929292"/>
    <a:srgbClr val="C1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테마 스타일 2 - 강조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58"/>
    <p:restoredTop sz="95701"/>
  </p:normalViewPr>
  <p:slideViewPr>
    <p:cSldViewPr snapToGrid="0" snapToObjects="1">
      <p:cViewPr varScale="1">
        <p:scale>
          <a:sx n="103" d="100"/>
          <a:sy n="103" d="100"/>
        </p:scale>
        <p:origin x="5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C0CFBF-654B-F14A-99C7-8206475163F1}" type="datetimeFigureOut">
              <a:t>2016. 7. 15.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5754A8-39E6-2348-A5EC-11F536821C4C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72330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3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4406976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14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4451373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15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7317069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16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8048478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18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8308105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19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6145677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20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396672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21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8480587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22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581695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23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69600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4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25222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5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2349571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6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07045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8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972530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9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916757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10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268502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11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5356302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12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816224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2016. 7. 15.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72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2016. 7. 15.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54200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2016. 7. 15.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04711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2016. 7. 15.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41968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2016. 7. 15.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723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2016. 7. 15.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47361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2016. 7. 15.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63992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2016. 7. 15.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0543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2016. 7. 15.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01165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2016. 7. 15.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51535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2016. 7. 15.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00713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4FEE1-CFC9-064F-B48D-6A35A140B3A3}" type="datetimeFigureOut">
              <a:t>2016. 7. 15.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09229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haesunrpark@gmail.co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ckiepark/python-tutorial" TargetMode="External"/><Relationship Id="rId4" Type="http://schemas.openxmlformats.org/officeDocument/2006/relationships/hyperlink" Target="http://tensorflowkorea.wordpress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haesunrpark@gmail.co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Python Tutorial 2</a:t>
            </a:r>
            <a:br>
              <a:rPr kumimoji="1" lang="en-US" altLang="ko-KR">
                <a:latin typeface="+mn-lt"/>
                <a:ea typeface="Nanum Gothic" charset="-127"/>
                <a:cs typeface="Nanum Gothic" charset="-127"/>
              </a:rPr>
            </a:b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String, RegExp, Date, File</a:t>
            </a:r>
          </a:p>
          <a:p>
            <a:endParaRPr kumimoji="1" lang="en-US" altLang="ko-KR">
              <a:ea typeface="Nanum Gothic" charset="-127"/>
              <a:cs typeface="Nanum Gothic" charset="-127"/>
            </a:endParaRPr>
          </a:p>
          <a:p>
            <a:r>
              <a:rPr kumimoji="1" lang="en-US" altLang="ko-KR">
                <a:ea typeface="Nanum Gothic" charset="-127"/>
                <a:cs typeface="Nanum Gothic" charset="-127"/>
              </a:rPr>
              <a:t>Haesun Park, </a:t>
            </a:r>
            <a:r>
              <a:rPr kumimoji="1" lang="en-US" altLang="ko-KR">
                <a:ea typeface="Nanum Gothic" charset="-127"/>
                <a:cs typeface="Nanum Gothic" charset="-127"/>
                <a:hlinkClick r:id="rId2"/>
              </a:rPr>
              <a:t>haesunrpark@gmail.com</a:t>
            </a:r>
            <a:r>
              <a:rPr kumimoji="1" lang="en-US" altLang="ko-KR">
                <a:ea typeface="Nanum Gothic" charset="-127"/>
                <a:cs typeface="Nanum Gothic" charset="-127"/>
              </a:rPr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87051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0232529"/>
              </p:ext>
            </p:extLst>
          </p:nvPr>
        </p:nvGraphicFramePr>
        <p:xfrm>
          <a:off x="1390651" y="1178171"/>
          <a:ext cx="9135263" cy="176725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525391"/>
                <a:gridCol w="4609872"/>
              </a:tblGrid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search()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문장의 모든 위치에서 검색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nl-NL" altLang="ko-KR" sz="1600" baseline="0"/>
                        <a:t>m = re.search('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aseline="0"/>
                        <a:t>d', 'Room No 1</a:t>
                      </a:r>
                      <a:r>
                        <a:rPr lang="en-US" altLang="ko-KR" sz="1600" baseline="0"/>
                        <a:t>23</a:t>
                      </a:r>
                      <a:r>
                        <a:rPr lang="nl-NL" altLang="ko-KR" sz="1600" baseline="0"/>
                        <a:t>').group()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u="none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m.group()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‘1’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7580296"/>
              </p:ext>
            </p:extLst>
          </p:nvPr>
        </p:nvGraphicFramePr>
        <p:xfrm>
          <a:off x="1390651" y="2827949"/>
          <a:ext cx="9135263" cy="353450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525391"/>
                <a:gridCol w="4609872"/>
              </a:tblGrid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match()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문장의 처음 위치에서 부터 검색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altLang="ko-KR" sz="1600" baseline="0"/>
                        <a:t>re.match('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aseline="0"/>
                        <a:t>d', 'Room No 123')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None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m = </a:t>
                      </a:r>
                      <a:r>
                        <a:rPr lang="nl-NL" altLang="ko-KR" sz="1600" baseline="0"/>
                        <a:t>re.match(’.*</a:t>
                      </a:r>
                      <a:r>
                        <a:rPr lang="en-US" altLang="ko-KR" sz="1600" baseline="0"/>
                        <a:t>(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aseline="0"/>
                        <a:t>d</a:t>
                      </a:r>
                      <a:r>
                        <a:rPr lang="en-US" altLang="ko-KR" sz="1600" baseline="0"/>
                        <a:t>)</a:t>
                      </a:r>
                      <a:r>
                        <a:rPr lang="nl-NL" altLang="ko-KR" sz="1600" baseline="0"/>
                        <a:t>', 'Room No 123')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.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은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\n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을 제외한 모든 문자에 매칭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*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은 없거나 하나 이상인 것에 매칭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(greedy)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괄호는 매칭된 그룹을 구분합니다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m.group(0)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‘Room No 101’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m.group(1)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‘3’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nl-NL" altLang="ko-KR" sz="1600" baseline="0"/>
                        <a:t>re.match(’.*?</a:t>
                      </a:r>
                      <a:r>
                        <a:rPr lang="en-US" altLang="ko-KR" sz="1600" baseline="0"/>
                        <a:t>(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aseline="0"/>
                        <a:t>d</a:t>
                      </a:r>
                      <a:r>
                        <a:rPr lang="en-US" altLang="ko-KR" sz="1600" baseline="0"/>
                        <a:t>)</a:t>
                      </a:r>
                      <a:r>
                        <a:rPr lang="nl-NL" altLang="ko-KR" sz="1600" baseline="0"/>
                        <a:t>', 'Room No 123').group(1)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‘1’   # ?: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non-greedy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465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4821093"/>
              </p:ext>
            </p:extLst>
          </p:nvPr>
        </p:nvGraphicFramePr>
        <p:xfrm>
          <a:off x="1222471" y="1178171"/>
          <a:ext cx="10045315" cy="220906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987354"/>
                <a:gridCol w="5057961"/>
              </a:tblGrid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re.match(’.*?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d+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', 'Room No 123').group(1)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‘123’   # +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하나 또는 그 이상에 매칭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m = 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re.match(’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.*?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)(</a:t>
                      </a:r>
                      <a:r>
                        <a:rPr lang="en-US" altLang="ko-KR" sz="18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d+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', 'Room No 123’)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u="none"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 u="none">
                          <a:latin typeface="Courier New" charset="0"/>
                          <a:ea typeface="Courier New" charset="0"/>
                          <a:cs typeface="Courier New" charset="0"/>
                        </a:rPr>
                        <a:t>여러개의 괄호를 사용하여 그룹을 생성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m.group(1)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‘Room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No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m.group(2)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‘123’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9600300"/>
              </p:ext>
            </p:extLst>
          </p:nvPr>
        </p:nvGraphicFramePr>
        <p:xfrm>
          <a:off x="1222471" y="3302734"/>
          <a:ext cx="10045315" cy="309269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987354"/>
                <a:gridCol w="5057961"/>
              </a:tblGrid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[..]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매칭 문자 리스트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,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[^..]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제외 문자 리스트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m = 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re.match(’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[</a:t>
                      </a:r>
                      <a:r>
                        <a:rPr lang="en-US" altLang="ko-KR" sz="1600" b="0" baseline="0">
                          <a:solidFill>
                            <a:srgbClr val="00B0F0"/>
                          </a:solidFill>
                        </a:rPr>
                        <a:t>a-zA-Z</a:t>
                      </a:r>
                      <a:r>
                        <a:rPr lang="en-US" altLang="ko-KR" sz="16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]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*?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)(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[0-9]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', 'Room No 123’)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‘Room No ‘, ‘123’  # [0-9] == \d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m = 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re.match(’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d]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*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)(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[0-9]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', 'Room No 123’)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‘Room No ‘, ‘123’  # greedy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방지 효과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m</a:t>
                      </a:r>
                      <a:r>
                        <a:rPr lang="en-US" altLang="ko-KR" sz="1600" baseline="0"/>
                        <a:t> = re.search('(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s]</a:t>
                      </a:r>
                      <a:r>
                        <a:rPr lang="en-US" altLang="ko-KR" sz="1600" baseline="0"/>
                        <a:t>+)', 'Room No 123')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‘Room’  # \s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공백문자와 매칭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m</a:t>
                      </a:r>
                      <a:r>
                        <a:rPr lang="en-US" altLang="ko-KR" sz="1600" baseline="0"/>
                        <a:t> = re.search(’(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s]</a:t>
                      </a:r>
                      <a:r>
                        <a:rPr lang="en-US" altLang="ko-KR" sz="1600" baseline="0"/>
                        <a:t>+)$', 'Room No 123')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‘123’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 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$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는 문자열 맨 끝을 의미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m</a:t>
                      </a:r>
                      <a:r>
                        <a:rPr lang="en-US" altLang="ko-KR" sz="1600" baseline="0"/>
                        <a:t> = re.search(’^(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s]</a:t>
                      </a:r>
                      <a:r>
                        <a:rPr lang="en-US" altLang="ko-KR" sz="1600" baseline="0"/>
                        <a:t>+)', 'Room No 123')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‘Room’  #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^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는 문자열 맨 앞을 의미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088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6410431"/>
              </p:ext>
            </p:extLst>
          </p:nvPr>
        </p:nvGraphicFramePr>
        <p:xfrm>
          <a:off x="1264628" y="1688126"/>
          <a:ext cx="9662745" cy="397631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484817"/>
                <a:gridCol w="4177928"/>
              </a:tblGrid>
              <a:tr h="441813">
                <a:tc>
                  <a:txBody>
                    <a:bodyPr/>
                    <a:lstStyle/>
                    <a:p>
                      <a:pPr latinLnBrk="1"/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모든 패턴을 한꺼번에 찾기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re.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findall(‘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d’, 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'Room No 123’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[‘1’,‘2’,‘3’]   #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리스트를 반환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패턴으로 문자열 나누기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re.split('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/>
                        <a:t>s', 'Room No 123')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['Room', 'No', '123']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일치하는 패턴을 다른 문자열로 바꾸기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re.sub('\s', '</a:t>
                      </a:r>
                      <a:r>
                        <a:rPr lang="en-US" altLang="ko-KR" sz="16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600"/>
                        <a:t>:</a:t>
                      </a:r>
                      <a:r>
                        <a:rPr lang="en-US" altLang="ko-KR" sz="16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600"/>
                        <a:t>', 'Room No 123')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'Room : No : 123'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re.sub('(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</a:rPr>
                        <a:t>s]</a:t>
                      </a:r>
                      <a:r>
                        <a:rPr lang="en-US" altLang="ko-KR" sz="1600"/>
                        <a:t>+)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/>
                        <a:t>s(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</a:rPr>
                        <a:t>s]</a:t>
                      </a:r>
                      <a:r>
                        <a:rPr lang="en-US" altLang="ko-KR" sz="1600"/>
                        <a:t>+)', '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\\</a:t>
                      </a:r>
                      <a:r>
                        <a:rPr lang="en-US" altLang="ko-KR" sz="1600"/>
                        <a:t>2 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\\</a:t>
                      </a:r>
                      <a:r>
                        <a:rPr lang="en-US" altLang="ko-KR" sz="1600"/>
                        <a:t>1', 'Room No 123')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'No Room 123'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2478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301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time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5630"/>
              </p:ext>
            </p:extLst>
          </p:nvPr>
        </p:nvGraphicFramePr>
        <p:xfrm>
          <a:off x="987979" y="1107835"/>
          <a:ext cx="9916482" cy="205695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935855"/>
                <a:gridCol w="4980627"/>
              </a:tblGrid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import time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C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계열 언어의 시간관련 함수 제공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time.time()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is-I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1468224815.533957  # Timestamp</a:t>
                      </a:r>
                      <a:r>
                        <a:rPr lang="is-I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from </a:t>
                      </a:r>
                      <a:r>
                        <a:rPr lang="is-I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Epoch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C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언어의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struct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tm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와 유사한 구조 리턴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tm = time.localtime()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time.struct_time(tm_year=2016, tm_mon=7, tm_mday=11, tm_hour=17, tm_min=24, tm_sec=21, tm_wday=0, tm_yday=193, tm_isdst=0)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4315836"/>
              </p:ext>
            </p:extLst>
          </p:nvPr>
        </p:nvGraphicFramePr>
        <p:xfrm>
          <a:off x="987979" y="3329106"/>
          <a:ext cx="9916482" cy="322999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935855"/>
                <a:gridCol w="4980627"/>
              </a:tblGrid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tm.tm_year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2016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tm = time.localtime(time.time() – 60</a:t>
                      </a:r>
                      <a:r>
                        <a:rPr lang="ko-KR" altLang="en-US" sz="1600" b="0" baseline="0">
                          <a:solidFill>
                            <a:schemeClr val="tx1"/>
                          </a:solidFill>
                        </a:rPr>
                        <a:t>*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60)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1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시간 전의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struct_time 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인스턴스 생성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tm = time.gmtime()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GMT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기준의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struct_time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인스턴스 생성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time.strftime(‘%Y %m %d’)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‘2016 07 11’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time.strftime('%Y %m %d', </a:t>
                      </a:r>
                    </a:p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                  time.localtime(time.time()-24*60*60))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‘2016 07 10’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time.sleep(1)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block 1 second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4823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datetime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1850803"/>
              </p:ext>
            </p:extLst>
          </p:nvPr>
        </p:nvGraphicFramePr>
        <p:xfrm>
          <a:off x="1498773" y="1178171"/>
          <a:ext cx="7873306" cy="265087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619500"/>
                <a:gridCol w="4253806"/>
              </a:tblGrid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from datetime import date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datetime</a:t>
                      </a:r>
                      <a:r>
                        <a:rPr lang="ko-KR" altLang="en-US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모듈에서 </a:t>
                      </a:r>
                      <a:r>
                        <a:rPr lang="en-US" altLang="ko-KR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date </a:t>
                      </a:r>
                      <a:r>
                        <a:rPr lang="ko-KR" altLang="en-US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클래스만 임포트</a:t>
                      </a:r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some_day = date(2016, 7, 1)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date 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인스턴스 생성</a:t>
                      </a:r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today = date.today()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today.year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2016  # month,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day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속성 있음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today.strftime('%Y-%m-%d')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'2016-07-11'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544663"/>
              </p:ext>
            </p:extLst>
          </p:nvPr>
        </p:nvGraphicFramePr>
        <p:xfrm>
          <a:off x="1498773" y="3847856"/>
          <a:ext cx="7873306" cy="176725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619500"/>
                <a:gridCol w="4253806"/>
              </a:tblGrid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from datetime import time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시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,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분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,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초 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tm = time(17,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10, 1)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time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인스턴스 생성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tm.hour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17  # minute, second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tm.strftime(‘%H:%M:%S’)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‘17:10:01’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973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datetime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9394871"/>
              </p:ext>
            </p:extLst>
          </p:nvPr>
        </p:nvGraphicFramePr>
        <p:xfrm>
          <a:off x="992689" y="1178170"/>
          <a:ext cx="10206623" cy="511712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806461"/>
                <a:gridCol w="5400162"/>
              </a:tblGrid>
              <a:tr h="54959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from datetime import datetime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datetime</a:t>
                      </a:r>
                      <a:r>
                        <a:rPr lang="ko-KR" altLang="en-US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모듈에서 </a:t>
                      </a:r>
                      <a:r>
                        <a:rPr lang="en-US" altLang="ko-KR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date </a:t>
                      </a:r>
                      <a:r>
                        <a:rPr lang="ko-KR" altLang="en-US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클래스만 임포트</a:t>
                      </a:r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now = datetime.now()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tr-TR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datetime.datetime(2016, 7, 12, 10, 46, 22, 486760)</a:t>
                      </a:r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now.timestamp()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time.time()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과 동일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timestamp from epoch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72039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now.year, now.month, now.day, now.hour, now.minute, now.sec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now.date()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datetime.date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오브젝트와 동일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now.time()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 datetime.time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오브젝트와 동일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now.strftime('%Y-%m-%d %H:%M:%S')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'2016-07-12 10:49:33'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now.isoformat()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tr-TR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'2016-07-12T10:49:33.766653'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5587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ea typeface="Nanum Gothic" charset="-127"/>
                <a:cs typeface="Nanum Gothic" charset="-127"/>
              </a:rPr>
              <a:t> time, datetime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6453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File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10214"/>
              </p:ext>
            </p:extLst>
          </p:nvPr>
        </p:nvGraphicFramePr>
        <p:xfrm>
          <a:off x="1969611" y="1204546"/>
          <a:ext cx="8252778" cy="26517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366208"/>
                <a:gridCol w="4886570"/>
              </a:tblGrid>
              <a:tr h="245062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open(‘</a:t>
                      </a:r>
                      <a:r>
                        <a:rPr lang="ko-KR" altLang="en-US" sz="1600" b="0" baseline="0">
                          <a:solidFill>
                            <a:schemeClr val="tx1"/>
                          </a:solidFill>
                        </a:rPr>
                        <a:t>파일이름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’,</a:t>
                      </a:r>
                      <a:r>
                        <a:rPr lang="ko-KR" altLang="en-US" sz="1600" b="0" baseline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600" b="0" baseline="0">
                          <a:solidFill>
                            <a:schemeClr val="tx1"/>
                          </a:solidFill>
                        </a:rPr>
                        <a:t>모드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’)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‘r’: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읽기 모드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‘w’: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쓰기 모드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,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이미 파일이 존재하면 재생성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‘a’: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추가 모드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,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파일이 없을 경우 새로 생성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‘b’: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바이너리 모드</a:t>
                      </a:r>
                      <a:endParaRPr lang="en-US" altLang="ko-KR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‘t’: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텍스트 모드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‘+’: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다른 모드에서 파일을 갱신할 수 있음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</a:p>
                    <a:p>
                      <a:pPr marL="0" indent="0" latinLnBrk="1">
                        <a:lnSpc>
                          <a:spcPct val="120000"/>
                        </a:lnSpc>
                        <a:buFont typeface="Arial" charset="0"/>
                        <a:buNone/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 ‘r+’: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기존 파일에서 읽거나 쓰기</a:t>
                      </a:r>
                      <a:endParaRPr lang="en-US" altLang="ko-KR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marL="0" indent="0" latinLnBrk="1">
                        <a:lnSpc>
                          <a:spcPct val="120000"/>
                        </a:lnSpc>
                        <a:buFont typeface="Arial" charset="0"/>
                        <a:buNone/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 ‘w+’: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기존 파일 재 생성후 읽거나 쓰기</a:t>
                      </a:r>
                      <a:b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</a:b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 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‘a+’: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기존 파일에 추가하거나 읽기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디폴트는 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‘rt’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360632"/>
              </p:ext>
            </p:extLst>
          </p:nvPr>
        </p:nvGraphicFramePr>
        <p:xfrm>
          <a:off x="1969611" y="3918192"/>
          <a:ext cx="8252778" cy="273683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366208"/>
                <a:gridCol w="4886570"/>
              </a:tblGrid>
              <a:tr h="54736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 = open(‘myfile.txt’, ‘r’)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736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text = f.read(</a:t>
                      </a:r>
                      <a:r>
                        <a:rPr lang="en-US" altLang="ko-KR" sz="1600" b="0" i="1">
                          <a:solidFill>
                            <a:schemeClr val="tx1"/>
                          </a:solidFill>
                        </a:rPr>
                        <a:t>byte=-1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byte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만큼 혹은 파일 전체를 읽음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73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line = f.readline()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한 라인씩 읽어 들임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73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f.readlines(</a:t>
                      </a:r>
                      <a:r>
                        <a:rPr lang="en-US" altLang="ko-KR" sz="1600" i="1" baseline="0"/>
                        <a:t>hint=-1</a:t>
                      </a:r>
                      <a:r>
                        <a:rPr lang="en-US" altLang="ko-KR" sz="1600" baseline="0"/>
                        <a:t>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hint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라인만큼 혹은 전체를 읽어 리스트로 반환함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73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f.close()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7560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File: seek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686349"/>
              </p:ext>
            </p:extLst>
          </p:nvPr>
        </p:nvGraphicFramePr>
        <p:xfrm>
          <a:off x="1562166" y="1046291"/>
          <a:ext cx="8252778" cy="240166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366208"/>
                <a:gridCol w="4886570"/>
              </a:tblGrid>
              <a:tr h="600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 = open(‘myfile.txt’, ‘w+’)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00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n = f.write(‘this is a file’)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저장된 텍스트 길이가 리턴됨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0041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f.seek(0)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파일의 맨 처음으로 이동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60041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seek(offset, from)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offset: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음수는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‘b’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모드로 열어야 가능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from: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0(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파일시작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),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1(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현재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),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2(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파일끝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)</a:t>
                      </a:r>
                      <a:endParaRPr lang="ko-KR" altLang="en-US" sz="1400" baseline="0"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8598303"/>
              </p:ext>
            </p:extLst>
          </p:nvPr>
        </p:nvGraphicFramePr>
        <p:xfrm>
          <a:off x="1562166" y="3496162"/>
          <a:ext cx="8252778" cy="298997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366208"/>
                <a:gridCol w="4886570"/>
              </a:tblGrid>
              <a:tr h="600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 = open(‘myfile.txt’, ‘rb+’)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00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f.seek(-10,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2)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파일의 끝에서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10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바이트 뒤로 이동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600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f.close()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046088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with open(‘myfile.txt’) as f: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for line in f: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   print(line)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with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문은 오브젝트가 블럭을 종료할 때 지정된 작업을 수행하도록 합니다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파일의 경우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with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블럭에서 익셉션이 발생하더라도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close()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가 되는 것이 보장됩니다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0496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String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413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csv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9877780"/>
              </p:ext>
            </p:extLst>
          </p:nvPr>
        </p:nvGraphicFramePr>
        <p:xfrm>
          <a:off x="1969611" y="1204546"/>
          <a:ext cx="8252778" cy="501161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222497"/>
                <a:gridCol w="3030281"/>
              </a:tblGrid>
              <a:tr h="81066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import csv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csv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스탠다드 모듈 임포트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267529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with open(‘sample.csv’, ‘w’,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newline=‘’) as f: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    writer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= csv.writer(f)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</a:t>
                      </a:r>
                      <a:r>
                        <a:rPr lang="pt-BR" altLang="ko-KR" sz="1600" b="0" baseline="0">
                          <a:solidFill>
                            <a:schemeClr val="tx1"/>
                          </a:solidFill>
                        </a:rPr>
                        <a:t>writer.writerows([[‘age’, ‘blood’], [10, 'A'], [20, 'B']])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sample.csv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age,blood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10,A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20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,B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26752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with open(‘sample.csv’) as f: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    reader = csv.reader(f)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    for row in reader: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        print(row)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Char char="à"/>
                        <a:tabLst/>
                        <a:defRPr/>
                      </a:pPr>
                      <a:r>
                        <a:rPr lang="tr-TR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None/>
                        <a:tabLst/>
                        <a:defRPr/>
                      </a:pPr>
                      <a:r>
                        <a:rPr lang="tr-TR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[‘age’, ‘blood’]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None/>
                        <a:tabLst/>
                        <a:defRPr/>
                      </a:pPr>
                      <a:r>
                        <a:rPr lang="tr-TR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['10', 'A']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None/>
                        <a:tabLst/>
                        <a:defRPr/>
                      </a:pPr>
                      <a:r>
                        <a:rPr lang="tr-TR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['20', 'B']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83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aseline="0"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267529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with open(‘sample.csv’) as f: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    reader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= csv.DictReader(f)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for row in reader: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    print(row['age'], row['blood'])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10 A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20 B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559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json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2491057"/>
              </p:ext>
            </p:extLst>
          </p:nvPr>
        </p:nvGraphicFramePr>
        <p:xfrm>
          <a:off x="994263" y="1204546"/>
          <a:ext cx="9891346" cy="228424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064370"/>
                <a:gridCol w="4826976"/>
              </a:tblGrid>
              <a:tr h="72976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import json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json.org</a:t>
                      </a:r>
                    </a:p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json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스탠다드 모듈 임포트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267529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 = json.loads(‘{"age": 10, "blood": ”A”}’)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jobj.__class__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 = json.loads('[{"age": 10, "blood": ”A"}, </a:t>
                      </a:r>
                      <a:b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                     {"age": 20, "blood": "B"}]')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jobj.__class__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Wingdings" charset="2"/>
                        <a:buNone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딕셔너리나 리스트 반환</a:t>
                      </a:r>
                      <a:endParaRPr lang="en-US" altLang="ko-KR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285750" indent="-285750" latinLnBrk="1">
                        <a:buFont typeface="Wingdings" charset="2"/>
                        <a:buChar char="à"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dict</a:t>
                      </a:r>
                    </a:p>
                    <a:p>
                      <a:pPr marL="285750" indent="-285750" latinLnBrk="1">
                        <a:buFont typeface="Wingdings" charset="2"/>
                        <a:buChar char="à"/>
                      </a:pPr>
                      <a:endParaRPr lang="en-US" altLang="ko-KR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285750" indent="-285750" latinLnBrk="1">
                        <a:buFont typeface="Wingdings" charset="2"/>
                        <a:buChar char="à"/>
                      </a:pPr>
                      <a:endParaRPr lang="en-US" altLang="ko-KR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285750" indent="-285750" latinLnBrk="1">
                        <a:buFont typeface="Wingdings" charset="2"/>
                        <a:buChar char="à"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list</a:t>
                      </a:r>
                      <a:endParaRPr lang="en-US" altLang="ko-KR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7764560"/>
              </p:ext>
            </p:extLst>
          </p:nvPr>
        </p:nvGraphicFramePr>
        <p:xfrm>
          <a:off x="994263" y="3610462"/>
          <a:ext cx="9891346" cy="267876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064370"/>
                <a:gridCol w="4826976"/>
              </a:tblGrid>
              <a:tr h="89292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json.dumps(jobj)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None/>
                        <a:tabLst/>
                        <a:defRPr/>
                      </a:pP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스트링 리턴</a:t>
                      </a:r>
                      <a:endParaRPr lang="en-US" altLang="ko-KR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Char char="à"/>
                        <a:tabLst/>
                        <a:defRPr/>
                      </a:pP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'[{"blood": "B", "age": 10}, {"blood": "B", "age": 20}]'</a:t>
                      </a:r>
                      <a:endParaRPr lang="tr-TR" altLang="ko-KR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9292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 = json.load(f)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파일핸들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f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에서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Json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스트링을 읽어 파이썬 오브젝트로 변경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892923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json.dump(jobj, f)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 jobj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오브젝트를 직렬화하여 파일핸들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f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에 기록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1923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ujson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6597998"/>
              </p:ext>
            </p:extLst>
          </p:nvPr>
        </p:nvGraphicFramePr>
        <p:xfrm>
          <a:off x="1781991" y="1327635"/>
          <a:ext cx="8628018" cy="454315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913018"/>
                <a:gridCol w="5715000"/>
              </a:tblGrid>
              <a:tr h="94077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import ujson</a:t>
                      </a:r>
                    </a:p>
                    <a:p>
                      <a:pPr latinLnBrk="1"/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https://github.com/esnme/ultrajson</a:t>
                      </a:r>
                    </a:p>
                    <a:p>
                      <a:pPr latinLnBrk="1"/>
                      <a:endParaRPr lang="en-US" altLang="ko-KR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서드파티 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json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패키지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3855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$ pip install ujson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pip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로 설치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863825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 = ujson.loads(‘</a:t>
                      </a:r>
                      <a:r>
                        <a:rPr lang="is-IS" altLang="ko-KR" sz="1600" b="0" baseline="0">
                          <a:solidFill>
                            <a:schemeClr val="tx1"/>
                          </a:solidFill>
                        </a:rPr>
                        <a:t>…’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ujson.load(f)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jstr = ujson.dumps(jobj)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ujson.dump(jobj, f)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Wingdings" charset="2"/>
                        <a:buNone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 Json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스트링에서 파이썬 오브젝트로 변환</a:t>
                      </a:r>
                    </a:p>
                    <a:p>
                      <a:pPr marL="0" indent="0" latinLnBrk="1">
                        <a:buFont typeface="Wingdings" charset="2"/>
                        <a:buNone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파일핸들에서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Json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스트링을 읽어 파이썬 오브젝트로 변환</a:t>
                      </a:r>
                      <a:endParaRPr lang="en-US" altLang="ko-KR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0" indent="0" latinLnBrk="1">
                        <a:buFont typeface="Wingdings" charset="2"/>
                        <a:buNone/>
                      </a:pPr>
                      <a:endParaRPr lang="ko-KR" altLang="en-US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0" indent="0" latinLnBrk="1">
                        <a:buFont typeface="Wingdings" charset="2"/>
                        <a:buNone/>
                      </a:pPr>
                      <a:endParaRPr lang="ko-KR" altLang="en-US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0" indent="0" latinLnBrk="1">
                        <a:buFont typeface="Wingdings" charset="2"/>
                        <a:buNone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파이썬 오브젝트를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Json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스트링으로 변환</a:t>
                      </a:r>
                    </a:p>
                    <a:p>
                      <a:pPr marL="0" indent="0" latinLnBrk="1">
                        <a:buFont typeface="Wingdings" charset="2"/>
                        <a:buNone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파이썬 오브젝트를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Json 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스트링으로 변환하여 파일로 저장</a:t>
                      </a:r>
                      <a:endParaRPr lang="en-US" altLang="ko-KR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382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ujson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230886"/>
              </p:ext>
            </p:extLst>
          </p:nvPr>
        </p:nvGraphicFramePr>
        <p:xfrm>
          <a:off x="2120739" y="1166202"/>
          <a:ext cx="7950523" cy="5067543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711343"/>
                <a:gridCol w="3239180"/>
              </a:tblGrid>
              <a:tr h="107583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'first_name':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'Guido',</a:t>
                      </a:r>
                      <a:r>
                        <a:rPr lang="en-US" altLang="ko-KR" sz="1400" b="0"/>
                        <a:t> 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'second_name':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'Rossum',</a:t>
                      </a:r>
                      <a:r>
                        <a:rPr lang="en-US" altLang="ko-KR" sz="1400" b="0"/>
                        <a:t> 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'titles':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['BDFL',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'Developer'],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lang="en-US" altLang="ko-KR" sz="1400" b="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45073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%timeit -n 100 json.dumps(d)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100 loops, best of 3: 6.07 µs per loop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%timeit -n 100 ujson.dumps(d)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100 loops, best of 3: 1.02 µs per loop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 ujson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이 대략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5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배 이상 빠름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721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s = json.dumps(d)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565030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%timeit -n 100 json.loads(s)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100 loops, best of 3: 5.01 µs per loop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endParaRPr lang="en-US" altLang="ko-KR" sz="1600" b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%timeit -n 100 ujson.loads(s)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100 loops, best of 3: 1.33 µs per loop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ujson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이 약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4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배 정도 빠름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2900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ea typeface="Nanum Gothic" charset="-127"/>
                <a:cs typeface="Nanum Gothic" charset="-127"/>
              </a:rPr>
              <a:t> File, csv, json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78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Setup</a:t>
            </a:r>
            <a:r>
              <a:rPr kumimoji="1" lang="ko-KR" altLang="en-US">
                <a:latin typeface="+mn-lt"/>
                <a:ea typeface="Nanum Gothic" charset="-127"/>
                <a:cs typeface="Nanum Gothic" charset="-127"/>
              </a:rPr>
              <a:t> </a:t>
            </a:r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&amp;</a:t>
            </a:r>
            <a:r>
              <a:rPr kumimoji="1" lang="ko-KR" altLang="en-US">
                <a:latin typeface="+mn-lt"/>
                <a:ea typeface="Nanum Gothic" charset="-127"/>
                <a:cs typeface="Nanum Gothic" charset="-127"/>
              </a:rPr>
              <a:t> </a:t>
            </a:r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Example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857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Installer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918" y="1035124"/>
            <a:ext cx="8964164" cy="582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674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Anaconda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862" y="1016576"/>
            <a:ext cx="9346276" cy="5841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416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Github Download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5239"/>
            <a:ext cx="12192000" cy="46459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55030" y="5952392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/>
              <a:t>내 문서 밑으로 압축 해제</a:t>
            </a:r>
          </a:p>
        </p:txBody>
      </p:sp>
    </p:spTree>
    <p:extLst>
      <p:ext uri="{BB962C8B-B14F-4D97-AF65-F5344CB8AC3E}">
        <p14:creationId xmlns:p14="http://schemas.microsoft.com/office/powerpoint/2010/main" val="226616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Jupyter notebook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216" y="1025768"/>
            <a:ext cx="9331569" cy="583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214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String Class Method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5469660"/>
              </p:ext>
            </p:extLst>
          </p:nvPr>
        </p:nvGraphicFramePr>
        <p:xfrm>
          <a:off x="402705" y="1232130"/>
          <a:ext cx="5740845" cy="51917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581402"/>
                <a:gridCol w="3159443"/>
              </a:tblGrid>
              <a:tr h="370840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s</a:t>
                      </a:r>
                      <a:r>
                        <a:rPr lang="en-US" altLang="ko-KR" baseline="0"/>
                        <a:t> = ‘some string’</a:t>
                      </a:r>
                      <a:endParaRPr lang="ko-KR" altLang="en-US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s.upper()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대문자로 바꾼 문자열 생성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s.lower()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소문자로 바꾼 문자열 생성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s.capitalize()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첫문자를 대문자로 바꾼 문자열 생성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s.find(‘a’)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 문자열의 위치</a:t>
                      </a:r>
                      <a:r>
                        <a:rPr lang="en-US" altLang="ko-KR" sz="1400"/>
                        <a:t>(index)</a:t>
                      </a:r>
                      <a:r>
                        <a:rPr lang="en-US" altLang="ko-KR" sz="1400" baseline="0"/>
                        <a:t> </a:t>
                      </a:r>
                      <a:r>
                        <a:rPr lang="ko-KR" altLang="en-US" sz="1400" baseline="0"/>
                        <a:t>찾기</a:t>
                      </a:r>
                      <a:endParaRPr lang="ko-KR" altLang="en-US" sz="1400" u="none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s.coun</a:t>
                      </a:r>
                      <a:r>
                        <a:rPr lang="en-US" altLang="ko-KR" sz="1600" baseline="0"/>
                        <a:t>t(‘a’)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 문자열 갯수 세기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s.isalpha(), s.isdigit()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영문자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숫자만인지 확인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s.join([..]),</a:t>
                      </a:r>
                      <a:r>
                        <a:rPr lang="en-US" altLang="ko-KR" sz="1600" baseline="0"/>
                        <a:t> s.split(‘,’)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s</a:t>
                      </a:r>
                      <a:r>
                        <a:rPr lang="ko-KR" altLang="en-US" sz="1400"/>
                        <a:t> 로 합치거나 구분자로 </a:t>
                      </a:r>
                      <a:r>
                        <a:rPr lang="en-US" altLang="ko-KR" sz="1400"/>
                        <a:t>s </a:t>
                      </a:r>
                      <a:r>
                        <a:rPr lang="ko-KR" altLang="en-US" sz="1400"/>
                        <a:t>나누기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s.replace(‘a’, ‘b’)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를 </a:t>
                      </a:r>
                      <a:r>
                        <a:rPr lang="en-US" altLang="ko-KR" sz="1400"/>
                        <a:t>‘b’</a:t>
                      </a:r>
                      <a:r>
                        <a:rPr lang="ko-KR" altLang="en-US" sz="1400"/>
                        <a:t>로 바꾼 문자열 생성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s.startswith(‘a’)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로 시작하는지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s.endwith(‘a’)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로 끝나는지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s.strip(), s.lstrip(), s.rstrip()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(</a:t>
                      </a:r>
                      <a:r>
                        <a:rPr lang="ko-KR" altLang="en-US" sz="1400"/>
                        <a:t>좌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 우</a:t>
                      </a:r>
                      <a:r>
                        <a:rPr lang="en-US" altLang="ko-KR" sz="1400"/>
                        <a:t>)</a:t>
                      </a:r>
                      <a:r>
                        <a:rPr lang="ko-KR" altLang="en-US" sz="1400"/>
                        <a:t>공백을 제거한 문자열 생성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len(s)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문자열 길이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int(s), float(s)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정수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 실수형으로 변환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4302188"/>
              </p:ext>
            </p:extLst>
          </p:nvPr>
        </p:nvGraphicFramePr>
        <p:xfrm>
          <a:off x="6232686" y="1234901"/>
          <a:ext cx="5666423" cy="51917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351405"/>
                <a:gridCol w="3315018"/>
              </a:tblGrid>
              <a:tr h="370840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s</a:t>
                      </a:r>
                      <a:r>
                        <a:rPr lang="en-US" altLang="ko-KR" baseline="0"/>
                        <a:t> = ‘some string’</a:t>
                      </a:r>
                      <a:endParaRPr lang="ko-KR" altLang="en-US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s.title()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‘very good’ </a:t>
                      </a:r>
                      <a:r>
                        <a:rPr lang="en-US" altLang="ko-KR" sz="1400">
                          <a:sym typeface="Wingdings"/>
                        </a:rPr>
                        <a:t> ‘Very</a:t>
                      </a:r>
                      <a:r>
                        <a:rPr lang="en-US" altLang="ko-KR" sz="1400" baseline="0">
                          <a:sym typeface="Wingdings"/>
                        </a:rPr>
                        <a:t> Good’</a:t>
                      </a:r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s.rfind(‘a’)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뒤에서부터 </a:t>
                      </a:r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의 위치</a:t>
                      </a:r>
                      <a:r>
                        <a:rPr lang="en-US" altLang="ko-KR" sz="1400"/>
                        <a:t>(index)</a:t>
                      </a:r>
                      <a:r>
                        <a:rPr lang="en-US" altLang="ko-KR" sz="1400" baseline="0"/>
                        <a:t> </a:t>
                      </a:r>
                      <a:r>
                        <a:rPr lang="ko-KR" altLang="en-US" sz="1400" baseline="0"/>
                        <a:t>찾기</a:t>
                      </a:r>
                      <a:endParaRPr lang="ko-KR" altLang="en-US" sz="1400" u="none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s.zfill(</a:t>
                      </a:r>
                      <a:r>
                        <a:rPr lang="en-US" altLang="ko-KR" sz="1600" i="1"/>
                        <a:t>num</a:t>
                      </a:r>
                      <a:r>
                        <a:rPr lang="en-US" altLang="ko-KR" sz="1600"/>
                        <a:t>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s</a:t>
                      </a:r>
                      <a:r>
                        <a:rPr lang="ko-KR" altLang="en-US" sz="1400"/>
                        <a:t> 왼쪽에 </a:t>
                      </a:r>
                      <a:r>
                        <a:rPr lang="en-US" altLang="ko-KR" sz="1400" i="1"/>
                        <a:t>num</a:t>
                      </a:r>
                      <a:r>
                        <a:rPr lang="en-US" altLang="ko-KR" sz="1400"/>
                        <a:t>-len(s)</a:t>
                      </a:r>
                      <a:r>
                        <a:rPr lang="ko-KR" altLang="en-US" sz="1400"/>
                        <a:t>만큼 </a:t>
                      </a:r>
                      <a:r>
                        <a:rPr lang="en-US" altLang="ko-KR" sz="1400"/>
                        <a:t>‘0’</a:t>
                      </a:r>
                      <a:r>
                        <a:rPr lang="ko-KR" altLang="en-US" sz="1400"/>
                        <a:t>를 채움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s.center(</a:t>
                      </a:r>
                      <a:r>
                        <a:rPr lang="en-US" altLang="ko-KR" sz="1600" i="1"/>
                        <a:t>width</a:t>
                      </a:r>
                      <a:r>
                        <a:rPr lang="en-US" altLang="ko-KR" sz="1600"/>
                        <a:t>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i="1"/>
                        <a:t>width</a:t>
                      </a:r>
                      <a:r>
                        <a:rPr lang="ko-KR" altLang="en-US" sz="1400"/>
                        <a:t> 중간에 </a:t>
                      </a:r>
                      <a:r>
                        <a:rPr lang="en-US" altLang="ko-KR" sz="1400"/>
                        <a:t>s </a:t>
                      </a:r>
                      <a:r>
                        <a:rPr lang="ko-KR" altLang="en-US" sz="1400"/>
                        <a:t>위치시키고 공백 채움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s.ljust(</a:t>
                      </a:r>
                      <a:r>
                        <a:rPr lang="en-US" altLang="ko-KR" sz="1600" i="1"/>
                        <a:t>num</a:t>
                      </a:r>
                      <a:r>
                        <a:rPr lang="en-US" altLang="ko-KR" sz="1600"/>
                        <a:t>), rjust(</a:t>
                      </a:r>
                      <a:r>
                        <a:rPr lang="en-US" altLang="ko-KR" sz="1600" i="1"/>
                        <a:t>num</a:t>
                      </a:r>
                      <a:r>
                        <a:rPr lang="en-US" altLang="ko-KR" sz="1600"/>
                        <a:t>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s</a:t>
                      </a:r>
                      <a:r>
                        <a:rPr lang="ko-KR" altLang="en-US" sz="1400"/>
                        <a:t> 왼쪽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 오른쪽에 </a:t>
                      </a:r>
                      <a:r>
                        <a:rPr lang="en-US" altLang="ko-KR" sz="1400" i="1"/>
                        <a:t>num</a:t>
                      </a:r>
                      <a:r>
                        <a:rPr lang="en-US" altLang="ko-KR" sz="1400"/>
                        <a:t>-len(s)</a:t>
                      </a:r>
                      <a:r>
                        <a:rPr lang="ko-KR" altLang="en-US" sz="1400"/>
                        <a:t> 만큼 공백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s.encode(</a:t>
                      </a:r>
                      <a:r>
                        <a:rPr lang="en-US" altLang="ko-KR" sz="1600" i="1"/>
                        <a:t>enc</a:t>
                      </a:r>
                      <a:r>
                        <a:rPr lang="en-US" altLang="ko-KR" sz="1600"/>
                        <a:t>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i="1"/>
                        <a:t>enc</a:t>
                      </a:r>
                      <a:r>
                        <a:rPr lang="en-US" altLang="ko-KR" sz="1400"/>
                        <a:t>(</a:t>
                      </a:r>
                      <a:r>
                        <a:rPr lang="ko-KR" altLang="en-US" sz="1400"/>
                        <a:t>디폴트 </a:t>
                      </a:r>
                      <a:r>
                        <a:rPr lang="en-US" altLang="ko-KR" sz="1400"/>
                        <a:t>utf-8)</a:t>
                      </a:r>
                      <a:r>
                        <a:rPr lang="ko-KR" altLang="en-US" sz="1400"/>
                        <a:t> 타입으로 바이트화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3851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Word Histogram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21671" y="1380392"/>
            <a:ext cx="6907660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/>
              <a:t>구텐베르크 프로젝트에 공개된 정글북 소설의 텍스트를 사용하여</a:t>
            </a:r>
          </a:p>
          <a:p>
            <a:r>
              <a:rPr kumimoji="1" lang="ko-KR" altLang="en-US"/>
              <a:t> </a:t>
            </a:r>
          </a:p>
          <a:p>
            <a:r>
              <a:rPr kumimoji="1" lang="en-US" altLang="ko-KR"/>
              <a:t>1)</a:t>
            </a:r>
            <a:r>
              <a:rPr kumimoji="1" lang="ko-KR" altLang="en-US"/>
              <a:t> 단어의 횟수를 카운트</a:t>
            </a:r>
            <a:r>
              <a:rPr kumimoji="1" lang="en-US" altLang="ko-KR"/>
              <a:t>(</a:t>
            </a:r>
            <a:r>
              <a:rPr kumimoji="1" lang="ko-KR" altLang="en-US"/>
              <a:t>히스토그램</a:t>
            </a:r>
            <a:r>
              <a:rPr kumimoji="1" lang="en-US" altLang="ko-KR"/>
              <a:t>)</a:t>
            </a:r>
            <a:r>
              <a:rPr kumimoji="1" lang="ko-KR" altLang="en-US"/>
              <a:t> 한다</a:t>
            </a:r>
            <a:r>
              <a:rPr kumimoji="1" lang="en-US" altLang="ko-KR"/>
              <a:t>.</a:t>
            </a:r>
            <a:endParaRPr kumimoji="1" lang="ko-KR" altLang="en-US"/>
          </a:p>
          <a:p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kumimoji="1" lang="en-US" altLang="ko-KR"/>
              <a:t>re.findall </a:t>
            </a:r>
            <a:r>
              <a:rPr kumimoji="1" lang="ko-KR" altLang="en-US"/>
              <a:t>이용</a:t>
            </a:r>
          </a:p>
          <a:p>
            <a:endParaRPr kumimoji="1" lang="ko-KR" altLang="en-US"/>
          </a:p>
          <a:p>
            <a:r>
              <a:rPr kumimoji="1" lang="en-US" altLang="ko-KR"/>
              <a:t>2)</a:t>
            </a:r>
            <a:r>
              <a:rPr kumimoji="1" lang="ko-KR" altLang="en-US"/>
              <a:t> 만들어진 히스토그램 정보를 </a:t>
            </a:r>
            <a:r>
              <a:rPr kumimoji="1" lang="en-US" altLang="ko-KR"/>
              <a:t>json </a:t>
            </a:r>
            <a:r>
              <a:rPr kumimoji="1" lang="ko-KR" altLang="en-US"/>
              <a:t>형태로 파일로 저장한다</a:t>
            </a:r>
            <a:r>
              <a:rPr kumimoji="1" lang="en-US" altLang="ko-KR"/>
              <a:t>.</a:t>
            </a:r>
            <a:endParaRPr kumimoji="1" lang="ko-KR" altLang="en-US"/>
          </a:p>
          <a:p>
            <a:endParaRPr kumimoji="1" lang="ko-KR" altLang="en-US"/>
          </a:p>
          <a:p>
            <a:r>
              <a:rPr kumimoji="1" lang="en-US" altLang="ko-KR"/>
              <a:t>3)</a:t>
            </a:r>
            <a:r>
              <a:rPr kumimoji="1" lang="ko-KR" altLang="en-US"/>
              <a:t> 고유한 단어의 수를 출력한다</a:t>
            </a:r>
            <a:r>
              <a:rPr kumimoji="1" lang="en-US" altLang="ko-KR"/>
              <a:t>.</a:t>
            </a:r>
            <a:endParaRPr kumimoji="1" lang="ko-KR" altLang="en-US"/>
          </a:p>
          <a:p>
            <a:endParaRPr kumimoji="1" lang="ko-KR" altLang="en-US"/>
          </a:p>
          <a:p>
            <a:r>
              <a:rPr kumimoji="1" lang="en-US" altLang="ko-KR"/>
              <a:t>4)</a:t>
            </a:r>
            <a:r>
              <a:rPr kumimoji="1" lang="ko-KR" altLang="en-US"/>
              <a:t> 전체 단어의 수를 출력한다</a:t>
            </a:r>
            <a:r>
              <a:rPr kumimoji="1" lang="en-US" altLang="ko-KR"/>
              <a:t>.</a:t>
            </a:r>
            <a:r>
              <a:rPr kumimoji="1" lang="ko-KR" altLang="en-US"/>
              <a:t/>
            </a:r>
            <a:br>
              <a:rPr kumimoji="1" lang="ko-KR" altLang="en-US"/>
            </a:br>
            <a:endParaRPr kumimoji="1" lang="ko-KR" altLang="en-US"/>
          </a:p>
          <a:p>
            <a:r>
              <a:rPr kumimoji="1" lang="en-US" altLang="ko-KR"/>
              <a:t>5)</a:t>
            </a:r>
            <a:r>
              <a:rPr kumimoji="1" lang="ko-KR" altLang="en-US"/>
              <a:t> 가장 자주 나타나는 단어 상위 </a:t>
            </a:r>
            <a:r>
              <a:rPr kumimoji="1" lang="en-US" altLang="ko-KR"/>
              <a:t>10</a:t>
            </a:r>
            <a:r>
              <a:rPr kumimoji="1" lang="ko-KR" altLang="en-US"/>
              <a:t>개를 출력한다</a:t>
            </a:r>
            <a:r>
              <a:rPr kumimoji="1" lang="en-US" altLang="ko-KR"/>
              <a:t>.</a:t>
            </a:r>
            <a:r>
              <a:rPr kumimoji="1" lang="ko-KR" altLang="en-US"/>
              <a:t/>
            </a:r>
            <a:br>
              <a:rPr kumimoji="1" lang="ko-KR" altLang="en-US"/>
            </a:br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kumimoji="1" lang="en-US" altLang="ko-KR"/>
              <a:t>list</a:t>
            </a:r>
            <a:r>
              <a:rPr kumimoji="1" lang="ko-KR" altLang="en-US"/>
              <a:t> 의 </a:t>
            </a:r>
            <a:r>
              <a:rPr kumimoji="1" lang="en-US" altLang="ko-KR"/>
              <a:t>sort </a:t>
            </a:r>
            <a:r>
              <a:rPr kumimoji="1" lang="ko-KR" altLang="en-US"/>
              <a:t>메소드 이용</a:t>
            </a:r>
          </a:p>
          <a:p>
            <a:endParaRPr kumimoji="1" lang="ko-KR" altLang="en-US"/>
          </a:p>
          <a:p>
            <a:r>
              <a:rPr kumimoji="1" lang="en-US" altLang="ko-KR"/>
              <a:t>6)</a:t>
            </a:r>
            <a:r>
              <a:rPr kumimoji="1" lang="ko-KR" altLang="en-US"/>
              <a:t> 단어의 카운트를 반영하여 랜덤하게 하나를 추출한다</a:t>
            </a:r>
            <a:r>
              <a:rPr kumimoji="1" lang="en-US" altLang="ko-KR"/>
              <a:t>.</a:t>
            </a:r>
            <a:r>
              <a:rPr kumimoji="1" lang="ko-KR" altLang="en-US"/>
              <a:t/>
            </a:r>
            <a:br>
              <a:rPr kumimoji="1" lang="ko-KR" altLang="en-US"/>
            </a:br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kumimoji="1" lang="en-US" altLang="ko-KR"/>
              <a:t>random</a:t>
            </a:r>
            <a:r>
              <a:rPr kumimoji="1" lang="ko-KR" altLang="en-US"/>
              <a:t> 모듈의 </a:t>
            </a:r>
            <a:r>
              <a:rPr kumimoji="1" lang="en-US" altLang="ko-KR"/>
              <a:t>choice </a:t>
            </a:r>
            <a:r>
              <a:rPr kumimoji="1" lang="ko-KR" altLang="en-US"/>
              <a:t>메소드 이용</a:t>
            </a:r>
          </a:p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3712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Q&amp;A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Any Question: </a:t>
            </a:r>
            <a:r>
              <a:rPr kumimoji="1" lang="en-US" altLang="ko-KR">
                <a:ea typeface="Nanum Gothic" charset="-127"/>
                <a:cs typeface="Nanum Gothic" charset="-127"/>
                <a:hlinkClick r:id="rId2"/>
              </a:rPr>
              <a:t>haesunrpark@gmail.com</a:t>
            </a:r>
            <a:endParaRPr kumimoji="1" lang="en-US" altLang="ko-KR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github URL: </a:t>
            </a:r>
            <a:r>
              <a:rPr kumimoji="1" lang="en-US" altLang="ko-KR">
                <a:ea typeface="Nanum Gothic" charset="-127"/>
                <a:cs typeface="Nanum Gothic" charset="-127"/>
                <a:hlinkClick r:id="rId3"/>
              </a:rPr>
              <a:t>https://github.com/rickiepark/python-tutorial</a:t>
            </a:r>
            <a:endParaRPr kumimoji="1" lang="en-US" altLang="ko-KR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This slide available at </a:t>
            </a:r>
            <a:br>
              <a:rPr kumimoji="1" lang="en-US" altLang="ko-KR">
                <a:ea typeface="Nanum Gothic" charset="-127"/>
                <a:cs typeface="Nanum Gothic" charset="-127"/>
              </a:rPr>
            </a:br>
            <a:r>
              <a:rPr kumimoji="1" lang="en-US" altLang="ko-KR">
                <a:ea typeface="Nanum Gothic" charset="-127"/>
                <a:cs typeface="Nanum Gothic" charset="-127"/>
                <a:hlinkClick r:id="rId4"/>
              </a:rPr>
              <a:t>http://tensorflowkorea.wordpress.com</a:t>
            </a:r>
            <a:endParaRPr kumimoji="1" lang="en-US" altLang="ko-KR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9190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String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Format: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Old Version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0896406"/>
              </p:ext>
            </p:extLst>
          </p:nvPr>
        </p:nvGraphicFramePr>
        <p:xfrm>
          <a:off x="1810046" y="1232131"/>
          <a:ext cx="8544936" cy="415226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017580"/>
                <a:gridCol w="3527356"/>
              </a:tblGrid>
              <a:tr h="41522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%d, Month: %02d, Day: %02d” % (2016, 7, 9)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sym typeface="Wingdings"/>
                        </a:rPr>
                        <a:t>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sym typeface="Wingdings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'Year: 2016, Month: 07, Day: 09'</a:t>
                      </a:r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4873802"/>
              </p:ext>
            </p:extLst>
          </p:nvPr>
        </p:nvGraphicFramePr>
        <p:xfrm>
          <a:off x="1810046" y="1825625"/>
          <a:ext cx="8544936" cy="448271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4896"/>
                <a:gridCol w="3042684"/>
                <a:gridCol w="3527356"/>
              </a:tblGrid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%[flags][width][.precision]type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057973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flags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0: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 zero 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패딩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-: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</a:rPr>
                        <a:t> 좌측 정렬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+: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</a:rPr>
                        <a:t> 부호 추가</a:t>
                      </a:r>
                      <a:endParaRPr lang="en-US" altLang="ko-KR" sz="1400" b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#: 8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</a:rPr>
                        <a:t>진수나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16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</a:rPr>
                        <a:t>진수 표기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width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>
                          <a:solidFill>
                            <a:schemeClr val="tx1"/>
                          </a:solidFill>
                        </a:rPr>
                        <a:t>문자열로 표현될 길이</a:t>
                      </a:r>
                      <a:endParaRPr lang="ko-KR" altLang="en-US" sz="1400" b="0" u="none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.precision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>
                          <a:solidFill>
                            <a:schemeClr val="tx1"/>
                          </a:solidFill>
                        </a:rPr>
                        <a:t>숫자일 경우 정밀도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type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d,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o,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 x, f, s, %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 10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진수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, 8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진수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16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진수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 실수형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 문자열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%</a:t>
                      </a:r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fr-FR" altLang="ko-KR" sz="1600" b="0">
                          <a:solidFill>
                            <a:schemeClr val="tx1"/>
                          </a:solidFill>
                        </a:rPr>
                        <a:t>'%+-10.2f' % 12345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'+12345.00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</a:t>
                      </a:r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'%#x' % 16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ru-RU" altLang="ko-KR" sz="1400" b="0">
                          <a:solidFill>
                            <a:schemeClr val="tx1"/>
                          </a:solidFill>
                        </a:rPr>
                        <a:t>'0x10'</a:t>
                      </a:r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'my name is %s' % 'ricky'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'my name is ricky'</a:t>
                      </a:r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2556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String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Format: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New Version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7772812"/>
              </p:ext>
            </p:extLst>
          </p:nvPr>
        </p:nvGraphicFramePr>
        <p:xfrm>
          <a:off x="878648" y="1179379"/>
          <a:ext cx="10434705" cy="51820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6937714"/>
                <a:gridCol w="3496991"/>
              </a:tblGrid>
              <a:tr h="51820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{0:d}, Month: {1:02d}, Day: {2:02d}”.format(2016, 7, 1)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sym typeface="Wingdings"/>
                        </a:rPr>
                        <a:t>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sym typeface="Wingdings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'Year: 2016, Month: 07, Day: 01'</a:t>
                      </a:r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cxnSp>
        <p:nvCxnSpPr>
          <p:cNvPr id="9" name="꺾인 연결선[E] 8"/>
          <p:cNvCxnSpPr>
            <a:stCxn id="13" idx="0"/>
            <a:endCxn id="11" idx="0"/>
          </p:cNvCxnSpPr>
          <p:nvPr/>
        </p:nvCxnSpPr>
        <p:spPr>
          <a:xfrm rot="16200000" flipH="1" flipV="1">
            <a:off x="3664198" y="-761526"/>
            <a:ext cx="1" cy="3987311"/>
          </a:xfrm>
          <a:prstGeom prst="bentConnector3">
            <a:avLst>
              <a:gd name="adj1" fmla="val -228600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액자 10"/>
          <p:cNvSpPr/>
          <p:nvPr/>
        </p:nvSpPr>
        <p:spPr>
          <a:xfrm>
            <a:off x="1565035" y="1232131"/>
            <a:ext cx="211015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13" name="액자 12"/>
          <p:cNvSpPr/>
          <p:nvPr/>
        </p:nvSpPr>
        <p:spPr>
          <a:xfrm>
            <a:off x="5389690" y="1232130"/>
            <a:ext cx="536328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15" name="액자 14"/>
          <p:cNvSpPr/>
          <p:nvPr/>
        </p:nvSpPr>
        <p:spPr>
          <a:xfrm>
            <a:off x="2807680" y="1235064"/>
            <a:ext cx="211015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cxnSp>
        <p:nvCxnSpPr>
          <p:cNvPr id="16" name="꺾인 연결선[E] 15"/>
          <p:cNvCxnSpPr>
            <a:stCxn id="20" idx="2"/>
            <a:endCxn id="15" idx="2"/>
          </p:cNvCxnSpPr>
          <p:nvPr/>
        </p:nvCxnSpPr>
        <p:spPr>
          <a:xfrm rot="5400000">
            <a:off x="4479937" y="74483"/>
            <a:ext cx="5863" cy="3139360"/>
          </a:xfrm>
          <a:prstGeom prst="bentConnector3">
            <a:avLst>
              <a:gd name="adj1" fmla="val 57985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액자 19"/>
          <p:cNvSpPr/>
          <p:nvPr/>
        </p:nvSpPr>
        <p:spPr>
          <a:xfrm>
            <a:off x="5947040" y="1229201"/>
            <a:ext cx="211015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21" name="액자 20"/>
          <p:cNvSpPr/>
          <p:nvPr/>
        </p:nvSpPr>
        <p:spPr>
          <a:xfrm>
            <a:off x="6174255" y="1232450"/>
            <a:ext cx="211015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cxnSp>
        <p:nvCxnSpPr>
          <p:cNvPr id="23" name="꺾인 연결선[E] 22"/>
          <p:cNvCxnSpPr>
            <a:stCxn id="21" idx="2"/>
            <a:endCxn id="26" idx="2"/>
          </p:cNvCxnSpPr>
          <p:nvPr/>
        </p:nvCxnSpPr>
        <p:spPr>
          <a:xfrm rot="5400000" flipH="1">
            <a:off x="5199069" y="563787"/>
            <a:ext cx="2930" cy="2158458"/>
          </a:xfrm>
          <a:prstGeom prst="bentConnector3">
            <a:avLst>
              <a:gd name="adj1" fmla="val -780204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액자 25"/>
          <p:cNvSpPr/>
          <p:nvPr/>
        </p:nvSpPr>
        <p:spPr>
          <a:xfrm>
            <a:off x="4015797" y="1229520"/>
            <a:ext cx="211015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037588"/>
              </p:ext>
            </p:extLst>
          </p:nvPr>
        </p:nvGraphicFramePr>
        <p:xfrm>
          <a:off x="883627" y="2124564"/>
          <a:ext cx="10424746" cy="439932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6938870"/>
                <a:gridCol w="3485876"/>
              </a:tblGrid>
              <a:tr h="54991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{2:d}, Month: {0:02d}, Day: {1:02d}”.format(7, 1, 2016)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sym typeface="Wingdings"/>
                        </a:rPr>
                        <a:t>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sym typeface="Wingdings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'Year: 2016, Month: 07, Day: 01'</a:t>
                      </a:r>
                      <a:endParaRPr lang="ko-KR" altLang="en-US" sz="1400" b="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{y:d}, Month: {m:02d}, Day: {d:02d}”.format(m=7, d=1, y=2016)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sym typeface="Wingdings"/>
                        </a:rPr>
                        <a:t>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sym typeface="Wingdings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'Year: 2016, Month: 07, Day: 01'</a:t>
                      </a:r>
                      <a:endParaRPr lang="ko-KR" altLang="en-US" sz="1400" u="none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{y:s}, Month: {m:&gt;2s}, Day: {d:&gt;2s}”.format(m=‘7’, d=‘1’, y=‘2016’)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2016, Month: 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7, Day: 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1'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{y:s}, Month: {m:&lt;2s}, Day: {d:&lt;2s}”.format(m=‘7’, d=‘1’, y=‘2016’)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2016, Month: 7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, Day: 1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{y:}, Month: {m:&gt;2}, Day: {d:&gt;2}”.format(m=‘7’, d=‘1’, y=‘2016’)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2016, Month: 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7, Day: 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1'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{y}, Month: {m}, Day: {d}”.format(m=‘7’, d=‘1’, y=‘2016’)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2016, Month: 7, Day: 1'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"Year: {2}, Month: {0}, Day: {1}".format('7', '1', '2016')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2016, Month: 7, Day: 1'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"Year: {}, Month: {}, Day: {}".format('7', '1', 2016)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7, Month: 1, Day: 2016'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850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  <p:bldP spid="20" grpId="0" animBg="1"/>
      <p:bldP spid="21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String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Format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New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4398996"/>
              </p:ext>
            </p:extLst>
          </p:nvPr>
        </p:nvGraphicFramePr>
        <p:xfrm>
          <a:off x="1429346" y="1236540"/>
          <a:ext cx="9333308" cy="512029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659923"/>
                <a:gridCol w="4673385"/>
              </a:tblGrid>
              <a:tr h="123943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animal = ('cat', 'dog')</a:t>
                      </a:r>
                      <a:br>
                        <a:rPr lang="en-US" altLang="ko-KR" sz="1600" b="0">
                          <a:solidFill>
                            <a:schemeClr val="tx1"/>
                          </a:solidFill>
                        </a:rPr>
                      </a:br>
                      <a:endParaRPr lang="en-US" altLang="ko-KR" sz="1600" b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'This is {0[0]}'.format(animal)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'This is {0[1]}'.format(animal)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600" b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en-US" altLang="ko-KR" sz="1600" b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'This is cat’</a:t>
                      </a:r>
                    </a:p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'This is dog'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956138">
                <a:tc>
                  <a:txBody>
                    <a:bodyPr/>
                    <a:lstStyle/>
                    <a:p>
                      <a:pPr latinLnBrk="1"/>
                      <a:r>
                        <a:rPr lang="tr-TR" altLang="ko-KR" sz="1600"/>
                        <a:t>animal = {'cat':3, 'dog':5}</a:t>
                      </a:r>
                    </a:p>
                    <a:p>
                      <a:pPr latinLnBrk="1"/>
                      <a:endParaRPr lang="tr-TR" altLang="ko-KR" sz="1600"/>
                    </a:p>
                    <a:p>
                      <a:pPr latinLnBrk="1"/>
                      <a:r>
                        <a:rPr lang="tr-TR" altLang="ko-KR" sz="1600"/>
                        <a:t>'Weight is {0[cat]}'.format(animal)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600" u="none"/>
                    </a:p>
                    <a:p>
                      <a:pPr latinLnBrk="1"/>
                      <a:endParaRPr lang="en-US" altLang="ko-KR" sz="1600" u="none"/>
                    </a:p>
                    <a:p>
                      <a:pPr latinLnBrk="1"/>
                      <a:r>
                        <a:rPr lang="en-US" altLang="ko-KR" sz="1600" u="none"/>
                        <a:t>'Weight is 3'</a:t>
                      </a:r>
                      <a:endParaRPr lang="ko-KR" altLang="en-US" sz="1600" u="none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84944">
                <a:tc>
                  <a:txBody>
                    <a:bodyPr/>
                    <a:lstStyle/>
                    <a:p>
                      <a:pPr latinLnBrk="1"/>
                      <a:r>
                        <a:rPr lang="tr-TR" altLang="ko-KR" sz="1600"/>
                        <a:t>'{:^30}'.format('Menu')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</a:t>
                      </a:r>
                      <a:r>
                        <a:rPr lang="de-DE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'             Menu             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84944">
                <a:tc>
                  <a:txBody>
                    <a:bodyPr/>
                    <a:lstStyle/>
                    <a:p>
                      <a:pPr latinLnBrk="1"/>
                      <a:r>
                        <a:rPr lang="tr-TR" altLang="ko-KR" sz="1600"/>
                        <a:t>'{:=^30}'.format('Menu')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</a:t>
                      </a:r>
                      <a:r>
                        <a:rPr lang="uk-UA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'=============Menu============='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849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'Accuracy is {:.2}'.format(55/78)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'Accuracy is 0.71'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849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'Accuracy is {:.2%}'.format(55/78)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'Accuracy is 70.51%'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849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”{{Price is ${:,}}}".format(3000)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'{Price is $3,000}'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5019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ea typeface="Nanum Gothic" charset="-127"/>
                <a:cs typeface="Nanum Gothic" charset="-127"/>
              </a:rPr>
              <a:t> String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3640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/>
        </p:nvGraphicFramePr>
        <p:xfrm>
          <a:off x="2490055" y="1907932"/>
          <a:ext cx="7211890" cy="394397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408007"/>
                <a:gridCol w="2803883"/>
              </a:tblGrid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import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re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p</a:t>
                      </a:r>
                      <a:r>
                        <a:rPr lang="en-US" altLang="ko-KR" sz="1600" baseline="0"/>
                        <a:t> = re.compile(‘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/>
                        <a:t>d’)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u="none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u="none">
                          <a:latin typeface="Courier New" charset="0"/>
                          <a:ea typeface="Courier New" charset="0"/>
                          <a:cs typeface="Courier New" charset="0"/>
                        </a:rPr>
                        <a:t> 한 패턴을 여러번 사용할 때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s = p.search(‘Room No 101’)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s.__class__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_sre.SRE_Match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s.group()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‘1’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aseline="0"/>
                        <a:t>s = p.search(‘Room No’)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aseline="0"/>
                        <a:t>s.__class__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None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 = re.search(‘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/>
                        <a:t>d’, ‘Room No 101’)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패턴을 한번만 사용할 때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s.group()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‘1’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99137" y="1169377"/>
            <a:ext cx="8809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/>
              <a:t>정규표현식은 문자열에서 원하는 패턴을 찾거나 다른 문자열로 바꾸는 기능입니다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01196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5194830"/>
              </p:ext>
            </p:extLst>
          </p:nvPr>
        </p:nvGraphicFramePr>
        <p:xfrm>
          <a:off x="1679332" y="1907932"/>
          <a:ext cx="9135263" cy="412107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525391"/>
                <a:gridCol w="4609872"/>
              </a:tblGrid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import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re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p</a:t>
                      </a:r>
                      <a:r>
                        <a:rPr lang="en-US" altLang="ko-KR" sz="1600" baseline="0"/>
                        <a:t> = re.compile(‘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/>
                        <a:t>d’)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u="none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%timeit -n 100 p.search(‘Room No 101’)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100 loops, best of 3: 550 ns per loop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altLang="ko-KR" sz="1600" baseline="0"/>
                        <a:t>%timeit -n 100 re.search('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aseline="0"/>
                        <a:t>d', 'Room No 101')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100 loops, best of 3: 1.07 µs per loop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약 두배의 차이가 남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715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%timeit</a:t>
                      </a:r>
                      <a:r>
                        <a:rPr lang="en-US" altLang="ko-KR" sz="1600" baseline="0"/>
                        <a:t> -n (</a:t>
                      </a:r>
                      <a:r>
                        <a:rPr lang="ko-KR" altLang="en-US" sz="1600" baseline="0"/>
                        <a:t>반복횟수</a:t>
                      </a:r>
                      <a:r>
                        <a:rPr lang="en-US" altLang="ko-KR" sz="1600" baseline="0"/>
                        <a:t>)</a:t>
                      </a:r>
                      <a:r>
                        <a:rPr lang="ko-KR" altLang="en-US" sz="1600" baseline="0"/>
                        <a:t> </a:t>
                      </a:r>
                      <a:r>
                        <a:rPr lang="en-US" altLang="ko-KR" sz="1600" baseline="0"/>
                        <a:t>(</a:t>
                      </a:r>
                      <a:r>
                        <a:rPr lang="ko-KR" altLang="en-US" sz="1600" baseline="0"/>
                        <a:t>문장</a:t>
                      </a:r>
                      <a:r>
                        <a:rPr lang="en-US" altLang="ko-KR" sz="1600" baseline="0"/>
                        <a:t>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반복횟수 만큼 실행을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3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번 한 후 그 중에 가장 좋은 결과의 평균을 리턴함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679332" y="1143000"/>
            <a:ext cx="3727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iPython Magic Command %timeit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7551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15043</TotalTime>
  <Words>2478</Words>
  <Application>Microsoft Macintosh PowerPoint</Application>
  <PresentationFormat>와이드스크린</PresentationFormat>
  <Paragraphs>421</Paragraphs>
  <Slides>31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7" baseType="lpstr">
      <vt:lpstr>맑은 고딕</vt:lpstr>
      <vt:lpstr>Arial</vt:lpstr>
      <vt:lpstr>Courier New</vt:lpstr>
      <vt:lpstr>Nanum Gothic</vt:lpstr>
      <vt:lpstr>Wingdings</vt:lpstr>
      <vt:lpstr>Office 테마</vt:lpstr>
      <vt:lpstr>Python Tutorial 2 </vt:lpstr>
      <vt:lpstr>String</vt:lpstr>
      <vt:lpstr> String Class Method</vt:lpstr>
      <vt:lpstr> String Format: Old Version</vt:lpstr>
      <vt:lpstr> String Format: New Version</vt:lpstr>
      <vt:lpstr> String Format New</vt:lpstr>
      <vt:lpstr>PowerPoint 프레젠테이션</vt:lpstr>
      <vt:lpstr> Regular Expression</vt:lpstr>
      <vt:lpstr> Regular Expression</vt:lpstr>
      <vt:lpstr> Regular Expression</vt:lpstr>
      <vt:lpstr> Regular Expression</vt:lpstr>
      <vt:lpstr> Regular Expression</vt:lpstr>
      <vt:lpstr>PowerPoint 프레젠테이션</vt:lpstr>
      <vt:lpstr> time</vt:lpstr>
      <vt:lpstr> datetime</vt:lpstr>
      <vt:lpstr> datetime</vt:lpstr>
      <vt:lpstr>PowerPoint 프레젠테이션</vt:lpstr>
      <vt:lpstr> File</vt:lpstr>
      <vt:lpstr> File: seek</vt:lpstr>
      <vt:lpstr> csv</vt:lpstr>
      <vt:lpstr> json</vt:lpstr>
      <vt:lpstr> ujson</vt:lpstr>
      <vt:lpstr> ujson</vt:lpstr>
      <vt:lpstr>PowerPoint 프레젠테이션</vt:lpstr>
      <vt:lpstr>Setup &amp; Example</vt:lpstr>
      <vt:lpstr> Installer</vt:lpstr>
      <vt:lpstr> Anaconda</vt:lpstr>
      <vt:lpstr> Github Download</vt:lpstr>
      <vt:lpstr> Jupyter notebook</vt:lpstr>
      <vt:lpstr> Word Histogram</vt:lpstr>
      <vt:lpstr> Q&amp;A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Tutorial 1 </dc:title>
  <dc:creator>Ricky Park</dc:creator>
  <cp:lastModifiedBy>Ricky Park</cp:lastModifiedBy>
  <cp:revision>290</cp:revision>
  <cp:lastPrinted>2016-07-13T12:15:49Z</cp:lastPrinted>
  <dcterms:created xsi:type="dcterms:W3CDTF">2016-06-21T07:55:17Z</dcterms:created>
  <dcterms:modified xsi:type="dcterms:W3CDTF">2016-07-15T01:25:44Z</dcterms:modified>
</cp:coreProperties>
</file>

<file path=docProps/thumbnail.jpeg>
</file>